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1309350" cx="20104100"/>
  <p:notesSz cx="20104100" cy="11309350"/>
  <p:embeddedFontLst>
    <p:embeddedFont>
      <p:font typeface="Tahom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hD3pat+NJVRNNYMllGH18A0Wfy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ahom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Tahom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f8009331c_4_6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f8009331c_4_6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Zimo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8009331c_4_2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Zimo</a:t>
            </a:r>
            <a:endParaRPr/>
          </a:p>
        </p:txBody>
      </p:sp>
      <p:sp>
        <p:nvSpPr>
          <p:cNvPr id="192" name="Google Shape;192;g30f8009331c_4_2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f8009331c_4_3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0f8009331c_4_3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Zimo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f8009331c_4_8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f8009331c_4_8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Zimo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f8009331c_4_17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f8009331c_4_17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Zimo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f8009331c_4_9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f8009331c_4_9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Zimo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8009331c_4_20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8009331c_4_20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Zimo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fe0c2c29c_4_3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Mengge</a:t>
            </a:r>
            <a:endParaRPr/>
          </a:p>
        </p:txBody>
      </p:sp>
      <p:sp>
        <p:nvSpPr>
          <p:cNvPr id="257" name="Google Shape;257;g30fe0c2c29c_4_3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75d9b5028_2_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75d9b5028_2_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Mengge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75d9b5028_2_2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75d9b5028_2_2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Mengge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f8009331c_6_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f8009331c_6_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75d9b5028_2_2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75d9b5028_2_2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Mengge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3d25cdb2d_0_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3d25cdb2d_0_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Mengge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75d9b5028_2_5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75d9b5028_2_5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Mengge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fe0c2c29c_4_4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Yue</a:t>
            </a:r>
            <a:endParaRPr/>
          </a:p>
        </p:txBody>
      </p:sp>
      <p:sp>
        <p:nvSpPr>
          <p:cNvPr id="310" name="Google Shape;310;g30fe0c2c29c_4_4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fe0c2c29c_4_6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fe0c2c29c_4_6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f9c024650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0f9c024650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fe0c2c29c_4_5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fe0c2c29c_4_5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Yulun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f8009331c_6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f8009331c_6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Xiaobin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70d07704b_0_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Shihong</a:t>
            </a:r>
            <a:endParaRPr/>
          </a:p>
        </p:txBody>
      </p:sp>
      <p:sp>
        <p:nvSpPr>
          <p:cNvPr id="68" name="Google Shape;68;g3070d07704b_0_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75d9b5028_5_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Shihong</a:t>
            </a:r>
            <a:endParaRPr/>
          </a:p>
        </p:txBody>
      </p:sp>
      <p:sp>
        <p:nvSpPr>
          <p:cNvPr id="95" name="Google Shape;95;g3075d9b5028_5_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Zimo</a:t>
            </a:r>
            <a:endParaRPr/>
          </a:p>
        </p:txBody>
      </p:sp>
      <p:sp>
        <p:nvSpPr>
          <p:cNvPr id="135" name="Google Shape;135;p3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f8009331c_4_4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f8009331c_4_4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Zimo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f8009331c_4_22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f8009331c_4_22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8009331c_4_23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8009331c_4_23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4"/>
          <p:cNvSpPr txBox="1"/>
          <p:nvPr>
            <p:ph type="title"/>
          </p:nvPr>
        </p:nvSpPr>
        <p:spPr>
          <a:xfrm>
            <a:off x="1758624" y="707836"/>
            <a:ext cx="1658685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4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4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/>
          <p:nvPr>
            <p:ph type="title"/>
          </p:nvPr>
        </p:nvSpPr>
        <p:spPr>
          <a:xfrm>
            <a:off x="1758624" y="707836"/>
            <a:ext cx="1658685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6"/>
          <p:cNvSpPr txBox="1"/>
          <p:nvPr>
            <p:ph idx="1" type="body"/>
          </p:nvPr>
        </p:nvSpPr>
        <p:spPr>
          <a:xfrm>
            <a:off x="1025946" y="4343327"/>
            <a:ext cx="18052206" cy="421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7"/>
          <p:cNvSpPr txBox="1"/>
          <p:nvPr>
            <p:ph type="title"/>
          </p:nvPr>
        </p:nvSpPr>
        <p:spPr>
          <a:xfrm>
            <a:off x="1758624" y="707836"/>
            <a:ext cx="1658685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7"/>
          <p:cNvSpPr txBox="1"/>
          <p:nvPr>
            <p:ph idx="1" type="body"/>
          </p:nvPr>
        </p:nvSpPr>
        <p:spPr>
          <a:xfrm>
            <a:off x="900496" y="2665468"/>
            <a:ext cx="5930900" cy="68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7"/>
          <p:cNvSpPr txBox="1"/>
          <p:nvPr>
            <p:ph idx="2" type="body"/>
          </p:nvPr>
        </p:nvSpPr>
        <p:spPr>
          <a:xfrm>
            <a:off x="13281269" y="2665468"/>
            <a:ext cx="5922644" cy="68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8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8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8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8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43"/>
          <p:cNvSpPr/>
          <p:nvPr/>
        </p:nvSpPr>
        <p:spPr>
          <a:xfrm>
            <a:off x="20018657" y="10821030"/>
            <a:ext cx="85725" cy="489584"/>
          </a:xfrm>
          <a:custGeom>
            <a:rect b="b" l="l" r="r" t="t"/>
            <a:pathLst>
              <a:path extrusionOk="0" h="489584" w="85725">
                <a:moveTo>
                  <a:pt x="85442" y="0"/>
                </a:moveTo>
                <a:lnTo>
                  <a:pt x="0" y="0"/>
                </a:lnTo>
                <a:lnTo>
                  <a:pt x="0" y="489199"/>
                </a:lnTo>
                <a:lnTo>
                  <a:pt x="85442" y="489199"/>
                </a:lnTo>
                <a:lnTo>
                  <a:pt x="85442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" name="Google Shape;8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8696812" y="10706271"/>
            <a:ext cx="1186978" cy="4087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3"/>
          <p:cNvSpPr txBox="1"/>
          <p:nvPr>
            <p:ph type="title"/>
          </p:nvPr>
        </p:nvSpPr>
        <p:spPr>
          <a:xfrm>
            <a:off x="1758624" y="707836"/>
            <a:ext cx="1658685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43"/>
          <p:cNvSpPr txBox="1"/>
          <p:nvPr>
            <p:ph idx="1" type="body"/>
          </p:nvPr>
        </p:nvSpPr>
        <p:spPr>
          <a:xfrm>
            <a:off x="1025946" y="4343327"/>
            <a:ext cx="18052206" cy="421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43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5.png"/><Relationship Id="rId7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"/>
          <p:cNvGrpSpPr/>
          <p:nvPr/>
        </p:nvGrpSpPr>
        <p:grpSpPr>
          <a:xfrm>
            <a:off x="0" y="0"/>
            <a:ext cx="20104099" cy="11308555"/>
            <a:chOff x="0" y="0"/>
            <a:chExt cx="20104099" cy="11308555"/>
          </a:xfrm>
        </p:grpSpPr>
        <p:pic>
          <p:nvPicPr>
            <p:cNvPr id="47" name="Google Shape;47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1308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8101" y="425537"/>
              <a:ext cx="4683417" cy="16125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1"/>
          <p:cNvSpPr txBox="1"/>
          <p:nvPr>
            <p:ph type="title"/>
          </p:nvPr>
        </p:nvSpPr>
        <p:spPr>
          <a:xfrm>
            <a:off x="1064975" y="2567100"/>
            <a:ext cx="88569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Stock Price Prediction:</a:t>
            </a:r>
            <a:endParaRPr sz="48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Models &amp; Technical Analysis</a:t>
            </a:r>
            <a:endParaRPr sz="4800"/>
          </a:p>
          <a:p>
            <a:pPr indent="0" lvl="0" marL="1270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b="0" lang="en-US" sz="2400">
                <a:latin typeface="Verdana"/>
                <a:ea typeface="Verdana"/>
                <a:cs typeface="Verdana"/>
                <a:sym typeface="Verdana"/>
              </a:rPr>
              <a:t>October</a:t>
            </a:r>
            <a:r>
              <a:rPr b="0" lang="en-US" sz="2400">
                <a:latin typeface="Verdana"/>
                <a:ea typeface="Verdana"/>
                <a:cs typeface="Verdana"/>
                <a:sym typeface="Verdana"/>
              </a:rPr>
              <a:t> 31, 2024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f8009331c_4_66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g30f8009331c_4_66"/>
          <p:cNvPicPr preferRelativeResize="0"/>
          <p:nvPr/>
        </p:nvPicPr>
        <p:blipFill rotWithShape="1">
          <a:blip r:embed="rId3">
            <a:alphaModFix/>
          </a:blip>
          <a:srcRect b="1931" l="5177" r="0" t="0"/>
          <a:stretch/>
        </p:blipFill>
        <p:spPr>
          <a:xfrm>
            <a:off x="9965025" y="1877775"/>
            <a:ext cx="9928701" cy="90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0f8009331c_4_66"/>
          <p:cNvSpPr txBox="1"/>
          <p:nvPr/>
        </p:nvSpPr>
        <p:spPr>
          <a:xfrm>
            <a:off x="10925250" y="1257325"/>
            <a:ext cx="751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b="1" lang="en-US" sz="3600">
                <a:solidFill>
                  <a:schemeClr val="lt1"/>
                </a:solidFill>
              </a:rPr>
              <a:t>MA Crossover</a:t>
            </a:r>
            <a:r>
              <a:rPr b="1" lang="en-US" sz="3600">
                <a:solidFill>
                  <a:schemeClr val="lt1"/>
                </a:solidFill>
              </a:rPr>
              <a:t> Visualization</a:t>
            </a:r>
            <a:endParaRPr b="1" sz="3600">
              <a:solidFill>
                <a:schemeClr val="lt1"/>
              </a:solidFill>
            </a:endParaRPr>
          </a:p>
        </p:txBody>
      </p:sp>
      <p:pic>
        <p:nvPicPr>
          <p:cNvPr id="187" name="Google Shape;187;g30f8009331c_4_66"/>
          <p:cNvPicPr preferRelativeResize="0"/>
          <p:nvPr/>
        </p:nvPicPr>
        <p:blipFill rotWithShape="1">
          <a:blip r:embed="rId4">
            <a:alphaModFix/>
          </a:blip>
          <a:srcRect b="-1169" l="1770" r="-1770" t="1170"/>
          <a:stretch/>
        </p:blipFill>
        <p:spPr>
          <a:xfrm>
            <a:off x="311775" y="1877775"/>
            <a:ext cx="9653252" cy="918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0f8009331c_4_66"/>
          <p:cNvSpPr txBox="1"/>
          <p:nvPr/>
        </p:nvSpPr>
        <p:spPr>
          <a:xfrm>
            <a:off x="2482950" y="1257325"/>
            <a:ext cx="582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b="1" lang="en-US" sz="3600">
                <a:solidFill>
                  <a:schemeClr val="lt1"/>
                </a:solidFill>
              </a:rPr>
              <a:t>SMA 20 </a:t>
            </a:r>
            <a:r>
              <a:rPr b="1" lang="en-US" sz="3600">
                <a:solidFill>
                  <a:schemeClr val="lt1"/>
                </a:solidFill>
              </a:rPr>
              <a:t>Visualization</a:t>
            </a:r>
            <a:endParaRPr b="1" sz="39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89" name="Google Shape;189;g30f8009331c_4_66"/>
          <p:cNvSpPr txBox="1"/>
          <p:nvPr/>
        </p:nvSpPr>
        <p:spPr>
          <a:xfrm>
            <a:off x="572400" y="310825"/>
            <a:ext cx="11206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50">
                <a:solidFill>
                  <a:schemeClr val="lt1"/>
                </a:solidFill>
              </a:rPr>
              <a:t>Improvement:  </a:t>
            </a:r>
            <a:r>
              <a:rPr b="1" lang="en-US" sz="3950">
                <a:solidFill>
                  <a:schemeClr val="lt1"/>
                </a:solidFill>
              </a:rPr>
              <a:t>MA Crossover Strategy</a:t>
            </a:r>
            <a:endParaRPr sz="49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g30f8009331c_4_23"/>
          <p:cNvGrpSpPr/>
          <p:nvPr/>
        </p:nvGrpSpPr>
        <p:grpSpPr>
          <a:xfrm>
            <a:off x="0" y="0"/>
            <a:ext cx="20104096" cy="11308550"/>
            <a:chOff x="0" y="0"/>
            <a:chExt cx="20104096" cy="11308550"/>
          </a:xfrm>
        </p:grpSpPr>
        <p:pic>
          <p:nvPicPr>
            <p:cNvPr id="195" name="Google Shape;195;g30f8009331c_4_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6" cy="1130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g30f8009331c_4_23"/>
            <p:cNvSpPr/>
            <p:nvPr/>
          </p:nvSpPr>
          <p:spPr>
            <a:xfrm>
              <a:off x="0" y="0"/>
              <a:ext cx="311785" cy="4121785"/>
            </a:xfrm>
            <a:custGeom>
              <a:rect b="b" l="l" r="r" t="t"/>
              <a:pathLst>
                <a:path extrusionOk="0" h="4121785" w="311785">
                  <a:moveTo>
                    <a:pt x="311613" y="0"/>
                  </a:moveTo>
                  <a:lnTo>
                    <a:pt x="0" y="0"/>
                  </a:lnTo>
                  <a:lnTo>
                    <a:pt x="0" y="4121340"/>
                  </a:lnTo>
                  <a:lnTo>
                    <a:pt x="311613" y="4121340"/>
                  </a:lnTo>
                  <a:lnTo>
                    <a:pt x="311613" y="0"/>
                  </a:lnTo>
                  <a:close/>
                </a:path>
              </a:pathLst>
            </a:custGeom>
            <a:solidFill>
              <a:srgbClr val="76B8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7" name="Google Shape;197;g30f8009331c_4_23"/>
          <p:cNvSpPr txBox="1"/>
          <p:nvPr>
            <p:ph type="title"/>
          </p:nvPr>
        </p:nvSpPr>
        <p:spPr>
          <a:xfrm>
            <a:off x="933075" y="2647725"/>
            <a:ext cx="12702300" cy="5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/>
              <a:t>Stock Trend Identification:</a:t>
            </a:r>
            <a:endParaRPr sz="49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50"/>
          </a:p>
          <a:p>
            <a:pPr indent="-542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50"/>
              <a:buChar char="-"/>
            </a:pPr>
            <a:r>
              <a:rPr lang="en-US" sz="4950"/>
              <a:t>- Oscillators Indicator:</a:t>
            </a:r>
            <a:endParaRPr sz="4950"/>
          </a:p>
          <a:p>
            <a:pPr indent="-542925" lvl="1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Char char="-"/>
            </a:pPr>
            <a:r>
              <a:rPr lang="en-US" sz="4950">
                <a:solidFill>
                  <a:schemeClr val="lt1"/>
                </a:solidFill>
              </a:rPr>
              <a:t>Relative Strength Index</a:t>
            </a:r>
            <a:endParaRPr sz="4950">
              <a:solidFill>
                <a:schemeClr val="lt1"/>
              </a:solidFill>
            </a:endParaRPr>
          </a:p>
          <a:p>
            <a:pPr indent="-542925" lvl="1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Char char="-"/>
            </a:pPr>
            <a:r>
              <a:rPr lang="en-US" sz="4950">
                <a:solidFill>
                  <a:schemeClr val="lt1"/>
                </a:solidFill>
              </a:rPr>
              <a:t>On-Balance Volume </a:t>
            </a:r>
            <a:endParaRPr sz="4950">
              <a:solidFill>
                <a:schemeClr val="lt1"/>
              </a:solidFill>
            </a:endParaRPr>
          </a:p>
          <a:p>
            <a:pPr indent="-542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50"/>
              <a:buChar char="-"/>
            </a:pPr>
            <a:r>
              <a:t/>
            </a:r>
            <a:endParaRPr sz="49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f8009331c_4_33"/>
          <p:cNvSpPr txBox="1"/>
          <p:nvPr>
            <p:ph type="title"/>
          </p:nvPr>
        </p:nvSpPr>
        <p:spPr>
          <a:xfrm>
            <a:off x="1734837" y="682825"/>
            <a:ext cx="8236500" cy="76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Relative Strength Index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0f8009331c_4_33"/>
          <p:cNvSpPr txBox="1"/>
          <p:nvPr/>
        </p:nvSpPr>
        <p:spPr>
          <a:xfrm>
            <a:off x="2440825" y="2189925"/>
            <a:ext cx="3463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50">
                <a:solidFill>
                  <a:schemeClr val="lt1"/>
                </a:solidFill>
              </a:rPr>
              <a:t>D</a:t>
            </a:r>
            <a:r>
              <a:rPr b="1" lang="en-US" sz="4950">
                <a:solidFill>
                  <a:schemeClr val="lt1"/>
                </a:solidFill>
              </a:rPr>
              <a:t>efinition: </a:t>
            </a:r>
            <a:endParaRPr sz="4950">
              <a:solidFill>
                <a:schemeClr val="lt1"/>
              </a:solidFill>
            </a:endParaRPr>
          </a:p>
        </p:txBody>
      </p:sp>
      <p:sp>
        <p:nvSpPr>
          <p:cNvPr id="204" name="Google Shape;204;g30f8009331c_4_33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" name="Google Shape;205;g30f8009331c_4_33"/>
          <p:cNvSpPr/>
          <p:nvPr/>
        </p:nvSpPr>
        <p:spPr>
          <a:xfrm>
            <a:off x="1764450" y="2469675"/>
            <a:ext cx="405300" cy="387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6" name="Google Shape;206;g30f8009331c_4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088" y="6207225"/>
            <a:ext cx="6189899" cy="1352550"/>
          </a:xfrm>
          <a:prstGeom prst="rect">
            <a:avLst/>
          </a:prstGeom>
          <a:noFill/>
          <a:ln cap="flat" cmpd="sng" w="762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g30f8009331c_4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125" y="4038963"/>
            <a:ext cx="6189900" cy="1230300"/>
          </a:xfrm>
          <a:prstGeom prst="rect">
            <a:avLst/>
          </a:prstGeom>
          <a:noFill/>
          <a:ln cap="flat" cmpd="sng" w="762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g30f8009331c_4_33"/>
          <p:cNvSpPr/>
          <p:nvPr/>
        </p:nvSpPr>
        <p:spPr>
          <a:xfrm>
            <a:off x="2440813" y="3669625"/>
            <a:ext cx="640200" cy="661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Verdana"/>
                <a:ea typeface="Verdana"/>
                <a:cs typeface="Verdana"/>
                <a:sym typeface="Verdana"/>
              </a:rPr>
              <a:t>1</a:t>
            </a:r>
            <a:endParaRPr b="1"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g30f8009331c_4_33"/>
          <p:cNvSpPr/>
          <p:nvPr/>
        </p:nvSpPr>
        <p:spPr>
          <a:xfrm>
            <a:off x="2440813" y="5874750"/>
            <a:ext cx="640200" cy="661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Verdana"/>
                <a:ea typeface="Verdana"/>
                <a:cs typeface="Verdana"/>
                <a:sym typeface="Verdana"/>
              </a:rPr>
              <a:t>2</a:t>
            </a:r>
            <a:endParaRPr b="1" sz="3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g30f8009331c_4_33"/>
          <p:cNvPicPr preferRelativeResize="0"/>
          <p:nvPr/>
        </p:nvPicPr>
        <p:blipFill rotWithShape="1">
          <a:blip r:embed="rId5">
            <a:alphaModFix/>
          </a:blip>
          <a:srcRect b="0" l="0" r="3372" t="0"/>
          <a:stretch/>
        </p:blipFill>
        <p:spPr>
          <a:xfrm>
            <a:off x="10542800" y="1584975"/>
            <a:ext cx="9178876" cy="3684300"/>
          </a:xfrm>
          <a:prstGeom prst="rect">
            <a:avLst/>
          </a:prstGeom>
          <a:noFill/>
          <a:ln cap="flat" cmpd="sng" w="762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g30f8009331c_4_33"/>
          <p:cNvSpPr txBox="1"/>
          <p:nvPr/>
        </p:nvSpPr>
        <p:spPr>
          <a:xfrm>
            <a:off x="13241100" y="396900"/>
            <a:ext cx="3463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50">
                <a:solidFill>
                  <a:schemeClr val="lt1"/>
                </a:solidFill>
              </a:rPr>
              <a:t>Code</a:t>
            </a:r>
            <a:r>
              <a:rPr b="1" lang="en-US" sz="4950">
                <a:solidFill>
                  <a:schemeClr val="lt1"/>
                </a:solidFill>
              </a:rPr>
              <a:t>: </a:t>
            </a:r>
            <a:endParaRPr sz="4950">
              <a:solidFill>
                <a:schemeClr val="lt1"/>
              </a:solidFill>
            </a:endParaRPr>
          </a:p>
        </p:txBody>
      </p:sp>
      <p:pic>
        <p:nvPicPr>
          <p:cNvPr id="212" name="Google Shape;212;g30f8009331c_4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2800" y="5596925"/>
            <a:ext cx="9178875" cy="4922899"/>
          </a:xfrm>
          <a:prstGeom prst="rect">
            <a:avLst/>
          </a:prstGeom>
          <a:noFill/>
          <a:ln cap="flat" cmpd="sng" w="762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g30f8009331c_4_33"/>
          <p:cNvSpPr/>
          <p:nvPr/>
        </p:nvSpPr>
        <p:spPr>
          <a:xfrm>
            <a:off x="9497300" y="4241250"/>
            <a:ext cx="640200" cy="661500"/>
          </a:xfrm>
          <a:prstGeom prst="rightArrow">
            <a:avLst>
              <a:gd fmla="val 35503" name="adj1"/>
              <a:gd fmla="val 50000" name="adj2"/>
            </a:avLst>
          </a:prstGeom>
          <a:gradFill>
            <a:gsLst>
              <a:gs pos="0">
                <a:srgbClr val="DCECD5"/>
              </a:gs>
              <a:gs pos="99000">
                <a:srgbClr val="4FC1FF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g30f8009331c_4_33"/>
          <p:cNvSpPr/>
          <p:nvPr/>
        </p:nvSpPr>
        <p:spPr>
          <a:xfrm>
            <a:off x="9434900" y="6536250"/>
            <a:ext cx="640200" cy="661500"/>
          </a:xfrm>
          <a:prstGeom prst="rightArrow">
            <a:avLst>
              <a:gd fmla="val 35503" name="adj1"/>
              <a:gd fmla="val 50000" name="adj2"/>
            </a:avLst>
          </a:prstGeom>
          <a:gradFill>
            <a:gsLst>
              <a:gs pos="0">
                <a:srgbClr val="DCECD5"/>
              </a:gs>
              <a:gs pos="99000">
                <a:srgbClr val="4FC1FF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f8009331c_4_81"/>
          <p:cNvSpPr txBox="1"/>
          <p:nvPr>
            <p:ph type="title"/>
          </p:nvPr>
        </p:nvSpPr>
        <p:spPr>
          <a:xfrm>
            <a:off x="1409300" y="348250"/>
            <a:ext cx="5184300" cy="6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RSI Visualization</a:t>
            </a:r>
            <a:endParaRPr/>
          </a:p>
        </p:txBody>
      </p:sp>
      <p:sp>
        <p:nvSpPr>
          <p:cNvPr id="220" name="Google Shape;220;g30f8009331c_4_81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1" name="Google Shape;221;g30f8009331c_4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675" y="1108750"/>
            <a:ext cx="17578301" cy="99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f8009331c_4_174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" name="Google Shape;227;g30f8009331c_4_174"/>
          <p:cNvSpPr txBox="1"/>
          <p:nvPr>
            <p:ph type="title"/>
          </p:nvPr>
        </p:nvSpPr>
        <p:spPr>
          <a:xfrm>
            <a:off x="1358087" y="811325"/>
            <a:ext cx="8236500" cy="76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/>
              <a:t>On-Balance Volume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0f8009331c_4_174"/>
          <p:cNvSpPr txBox="1"/>
          <p:nvPr/>
        </p:nvSpPr>
        <p:spPr>
          <a:xfrm>
            <a:off x="2440825" y="2189925"/>
            <a:ext cx="3463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50">
                <a:solidFill>
                  <a:schemeClr val="lt1"/>
                </a:solidFill>
              </a:rPr>
              <a:t>Definition: </a:t>
            </a:r>
            <a:endParaRPr sz="4950">
              <a:solidFill>
                <a:schemeClr val="lt1"/>
              </a:solidFill>
            </a:endParaRPr>
          </a:p>
        </p:txBody>
      </p:sp>
      <p:sp>
        <p:nvSpPr>
          <p:cNvPr id="229" name="Google Shape;229;g30f8009331c_4_174"/>
          <p:cNvSpPr/>
          <p:nvPr/>
        </p:nvSpPr>
        <p:spPr>
          <a:xfrm>
            <a:off x="1764450" y="2469675"/>
            <a:ext cx="405300" cy="387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0" name="Google Shape;230;g30f8009331c_4_174"/>
          <p:cNvSpPr txBox="1"/>
          <p:nvPr/>
        </p:nvSpPr>
        <p:spPr>
          <a:xfrm>
            <a:off x="2440825" y="3307025"/>
            <a:ext cx="5539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50">
                <a:solidFill>
                  <a:schemeClr val="lt1"/>
                </a:solidFill>
              </a:rPr>
              <a:t>Implementation: </a:t>
            </a:r>
            <a:endParaRPr sz="4950">
              <a:solidFill>
                <a:schemeClr val="lt1"/>
              </a:solidFill>
            </a:endParaRPr>
          </a:p>
        </p:txBody>
      </p:sp>
      <p:sp>
        <p:nvSpPr>
          <p:cNvPr id="231" name="Google Shape;231;g30f8009331c_4_174"/>
          <p:cNvSpPr/>
          <p:nvPr/>
        </p:nvSpPr>
        <p:spPr>
          <a:xfrm>
            <a:off x="1764450" y="3753025"/>
            <a:ext cx="405300" cy="387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2" name="Google Shape;232;g30f8009331c_4_174"/>
          <p:cNvSpPr txBox="1"/>
          <p:nvPr/>
        </p:nvSpPr>
        <p:spPr>
          <a:xfrm>
            <a:off x="1024250" y="4572000"/>
            <a:ext cx="7276500" cy="4648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</a:t>
            </a:r>
            <a:r>
              <a:rPr lang="en-US" sz="3000"/>
              <a:t>et obv = 0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if today’s close price &gt; last trad</a:t>
            </a:r>
            <a:r>
              <a:rPr lang="en-US" sz="3000"/>
              <a:t>ing</a:t>
            </a:r>
            <a:r>
              <a:rPr lang="en-US" sz="3000"/>
              <a:t> day: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	obv+= today’s volume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elif </a:t>
            </a:r>
            <a:r>
              <a:rPr lang="en-US" sz="3000">
                <a:solidFill>
                  <a:schemeClr val="dk1"/>
                </a:solidFill>
              </a:rPr>
              <a:t>today’s close price &lt;last </a:t>
            </a:r>
            <a:r>
              <a:rPr lang="en-US" sz="3000">
                <a:solidFill>
                  <a:schemeClr val="dk1"/>
                </a:solidFill>
              </a:rPr>
              <a:t>trading </a:t>
            </a:r>
            <a:r>
              <a:rPr lang="en-US" sz="3000">
                <a:solidFill>
                  <a:schemeClr val="dk1"/>
                </a:solidFill>
              </a:rPr>
              <a:t>day: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	obv -= today’s volume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else today’s close price = last </a:t>
            </a:r>
            <a:r>
              <a:rPr lang="en-US" sz="3000">
                <a:solidFill>
                  <a:schemeClr val="dk1"/>
                </a:solidFill>
              </a:rPr>
              <a:t>trading </a:t>
            </a:r>
            <a:r>
              <a:rPr lang="en-US" sz="3000">
                <a:solidFill>
                  <a:schemeClr val="dk1"/>
                </a:solidFill>
              </a:rPr>
              <a:t>day: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	obv = today’s volume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	</a:t>
            </a:r>
            <a:endParaRPr sz="3000"/>
          </a:p>
        </p:txBody>
      </p:sp>
      <p:pic>
        <p:nvPicPr>
          <p:cNvPr id="233" name="Google Shape;233;g30f8009331c_4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7625" y="7783725"/>
            <a:ext cx="10452901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0f8009331c_4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075" y="2196425"/>
            <a:ext cx="104584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f8009331c_4_98"/>
          <p:cNvSpPr txBox="1"/>
          <p:nvPr>
            <p:ph type="title"/>
          </p:nvPr>
        </p:nvSpPr>
        <p:spPr>
          <a:xfrm>
            <a:off x="883347" y="506313"/>
            <a:ext cx="17344500" cy="6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OBV Visualization</a:t>
            </a:r>
            <a:endParaRPr/>
          </a:p>
        </p:txBody>
      </p:sp>
      <p:sp>
        <p:nvSpPr>
          <p:cNvPr id="240" name="Google Shape;240;g30f8009331c_4_98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1" name="Google Shape;241;g30f8009331c_4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085" y="1114413"/>
            <a:ext cx="17551995" cy="989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f8009331c_4_205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7" name="Google Shape;247;g30f8009331c_4_205"/>
          <p:cNvSpPr txBox="1"/>
          <p:nvPr>
            <p:ph type="title"/>
          </p:nvPr>
        </p:nvSpPr>
        <p:spPr>
          <a:xfrm>
            <a:off x="9916762" y="1890775"/>
            <a:ext cx="823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    On-Balance Volume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0f8009331c_4_205"/>
          <p:cNvSpPr/>
          <p:nvPr/>
        </p:nvSpPr>
        <p:spPr>
          <a:xfrm>
            <a:off x="2404375" y="6797875"/>
            <a:ext cx="405300" cy="3870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9" name="Google Shape;249;g30f8009331c_4_205"/>
          <p:cNvSpPr txBox="1"/>
          <p:nvPr/>
        </p:nvSpPr>
        <p:spPr>
          <a:xfrm>
            <a:off x="568725" y="310825"/>
            <a:ext cx="10452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5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Stock Trend Identification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250" name="Google Shape;250;g30f8009331c_4_205"/>
          <p:cNvSpPr txBox="1"/>
          <p:nvPr/>
        </p:nvSpPr>
        <p:spPr>
          <a:xfrm>
            <a:off x="1764475" y="1534375"/>
            <a:ext cx="16202400" cy="24012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 Future </a:t>
            </a:r>
            <a:r>
              <a:rPr b="1" lang="en-US" sz="4800">
                <a:solidFill>
                  <a:schemeClr val="lt1"/>
                </a:solidFill>
              </a:rPr>
              <a:t>Improvements for 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 sz="4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" name="Google Shape;251;g30f8009331c_4_205"/>
          <p:cNvSpPr/>
          <p:nvPr/>
        </p:nvSpPr>
        <p:spPr>
          <a:xfrm>
            <a:off x="899513" y="2541475"/>
            <a:ext cx="405300" cy="387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g30f8009331c_4_205"/>
          <p:cNvSpPr txBox="1"/>
          <p:nvPr>
            <p:ph type="title"/>
          </p:nvPr>
        </p:nvSpPr>
        <p:spPr>
          <a:xfrm>
            <a:off x="9730387" y="3096250"/>
            <a:ext cx="8236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  Relative</a:t>
            </a:r>
            <a:r>
              <a:rPr lang="en-US" sz="4950"/>
              <a:t> Strength Index </a:t>
            </a:r>
            <a:endParaRPr sz="4950"/>
          </a:p>
        </p:txBody>
      </p:sp>
      <p:sp>
        <p:nvSpPr>
          <p:cNvPr id="253" name="Google Shape;253;g30f8009331c_4_205"/>
          <p:cNvSpPr/>
          <p:nvPr/>
        </p:nvSpPr>
        <p:spPr>
          <a:xfrm>
            <a:off x="2404375" y="8422500"/>
            <a:ext cx="405300" cy="3870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g30f8009331c_4_205"/>
          <p:cNvSpPr txBox="1"/>
          <p:nvPr/>
        </p:nvSpPr>
        <p:spPr>
          <a:xfrm>
            <a:off x="1892575" y="5136375"/>
            <a:ext cx="9861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Parameter Optimization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         Grid Search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         Gradient Descent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g30fe0c2c29c_4_38"/>
          <p:cNvGrpSpPr/>
          <p:nvPr/>
        </p:nvGrpSpPr>
        <p:grpSpPr>
          <a:xfrm>
            <a:off x="0" y="0"/>
            <a:ext cx="20104096" cy="11308550"/>
            <a:chOff x="0" y="0"/>
            <a:chExt cx="20104096" cy="11308550"/>
          </a:xfrm>
        </p:grpSpPr>
        <p:pic>
          <p:nvPicPr>
            <p:cNvPr id="260" name="Google Shape;260;g30fe0c2c29c_4_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6" cy="1130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g30fe0c2c29c_4_38"/>
            <p:cNvSpPr/>
            <p:nvPr/>
          </p:nvSpPr>
          <p:spPr>
            <a:xfrm>
              <a:off x="0" y="0"/>
              <a:ext cx="311785" cy="4121785"/>
            </a:xfrm>
            <a:custGeom>
              <a:rect b="b" l="l" r="r" t="t"/>
              <a:pathLst>
                <a:path extrusionOk="0" h="4121785" w="311785">
                  <a:moveTo>
                    <a:pt x="311613" y="0"/>
                  </a:moveTo>
                  <a:lnTo>
                    <a:pt x="0" y="0"/>
                  </a:lnTo>
                  <a:lnTo>
                    <a:pt x="0" y="4121340"/>
                  </a:lnTo>
                  <a:lnTo>
                    <a:pt x="311613" y="4121340"/>
                  </a:lnTo>
                  <a:lnTo>
                    <a:pt x="311613" y="0"/>
                  </a:lnTo>
                  <a:close/>
                </a:path>
              </a:pathLst>
            </a:custGeom>
            <a:solidFill>
              <a:srgbClr val="76B8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2" name="Google Shape;262;g30fe0c2c29c_4_38"/>
          <p:cNvSpPr txBox="1"/>
          <p:nvPr>
            <p:ph type="title"/>
          </p:nvPr>
        </p:nvSpPr>
        <p:spPr>
          <a:xfrm>
            <a:off x="1759525" y="3798000"/>
            <a:ext cx="9119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/>
              <a:t>Trade Pattern Identification</a:t>
            </a:r>
            <a:endParaRPr sz="49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75d9b5028_2_5"/>
          <p:cNvSpPr txBox="1"/>
          <p:nvPr>
            <p:ph type="title"/>
          </p:nvPr>
        </p:nvSpPr>
        <p:spPr>
          <a:xfrm>
            <a:off x="1758550" y="675150"/>
            <a:ext cx="16587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andlestick</a:t>
            </a:r>
            <a:r>
              <a:rPr lang="en-US"/>
              <a:t> Pattern Analysis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g3075d9b5028_2_5"/>
          <p:cNvSpPr txBox="1"/>
          <p:nvPr/>
        </p:nvSpPr>
        <p:spPr>
          <a:xfrm>
            <a:off x="7511250" y="9895300"/>
            <a:ext cx="483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Outlook for 2024</a:t>
            </a:r>
            <a:endParaRPr b="1" sz="3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9" name="Google Shape;269;g3075d9b5028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50" y="1520813"/>
            <a:ext cx="16586998" cy="837448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075d9b5028_2_5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75d9b5028_2_21"/>
          <p:cNvSpPr txBox="1"/>
          <p:nvPr>
            <p:ph type="title"/>
          </p:nvPr>
        </p:nvSpPr>
        <p:spPr>
          <a:xfrm>
            <a:off x="1758624" y="707836"/>
            <a:ext cx="16587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Candlestick Pattern Analysis</a:t>
            </a:r>
            <a:endParaRPr/>
          </a:p>
        </p:txBody>
      </p:sp>
      <p:sp>
        <p:nvSpPr>
          <p:cNvPr id="276" name="Google Shape;276;g3075d9b5028_2_21"/>
          <p:cNvSpPr txBox="1"/>
          <p:nvPr/>
        </p:nvSpPr>
        <p:spPr>
          <a:xfrm>
            <a:off x="1370200" y="3144300"/>
            <a:ext cx="467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Doji</a:t>
            </a:r>
            <a:endParaRPr b="1" sz="3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7" name="Google Shape;277;g3075d9b5028_2_21"/>
          <p:cNvSpPr txBox="1"/>
          <p:nvPr/>
        </p:nvSpPr>
        <p:spPr>
          <a:xfrm>
            <a:off x="1370200" y="5014488"/>
            <a:ext cx="6298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Usually appears after strong trends</a:t>
            </a:r>
            <a:endParaRPr sz="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8" name="Google Shape;278;g3075d9b5028_2_21"/>
          <p:cNvSpPr txBox="1"/>
          <p:nvPr/>
        </p:nvSpPr>
        <p:spPr>
          <a:xfrm>
            <a:off x="1370200" y="3883200"/>
            <a:ext cx="49239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The doji indicates indecision in the market</a:t>
            </a:r>
            <a:endParaRPr b="1" sz="2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9" name="Google Shape;279;g3075d9b5028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700" y="1740436"/>
            <a:ext cx="7382597" cy="864521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075d9b5028_2_21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0f8009331c_6_9"/>
          <p:cNvSpPr txBox="1"/>
          <p:nvPr>
            <p:ph type="title"/>
          </p:nvPr>
        </p:nvSpPr>
        <p:spPr>
          <a:xfrm>
            <a:off x="1380849" y="1567861"/>
            <a:ext cx="165870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Stock Price Prediction and Technical Analysis</a:t>
            </a:r>
            <a:endParaRPr sz="4000"/>
          </a:p>
        </p:txBody>
      </p:sp>
      <p:sp>
        <p:nvSpPr>
          <p:cNvPr id="55" name="Google Shape;55;g30f8009331c_6_9"/>
          <p:cNvSpPr txBox="1"/>
          <p:nvPr/>
        </p:nvSpPr>
        <p:spPr>
          <a:xfrm>
            <a:off x="1380850" y="2302500"/>
            <a:ext cx="169647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1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Verdana"/>
              <a:buChar char="●"/>
            </a:pPr>
            <a:r>
              <a:rPr lang="en-US" sz="3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Statistical Models for Stock Prediction</a:t>
            </a:r>
            <a:endParaRPr sz="3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41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Verdana"/>
              <a:buChar char="●"/>
            </a:pPr>
            <a:r>
              <a:rPr lang="en-US" sz="3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Technical Analysis for </a:t>
            </a:r>
            <a:r>
              <a:rPr lang="en-US" sz="3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Understanding Trends (SMA EMA RSI OBV)</a:t>
            </a:r>
            <a:endParaRPr sz="3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41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Verdana"/>
              <a:buChar char="●"/>
            </a:pPr>
            <a:r>
              <a:rPr lang="en-US" sz="3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Trade Pattern Identification</a:t>
            </a:r>
            <a:endParaRPr sz="3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41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Verdana"/>
              <a:buChar char="●"/>
            </a:pPr>
            <a:r>
              <a:rPr lang="en-US" sz="3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Integration of Insights</a:t>
            </a:r>
            <a:r>
              <a:rPr lang="en-US" sz="33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3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" name="Google Shape;56;g30f8009331c_6_9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75d9b5028_2_29"/>
          <p:cNvSpPr txBox="1"/>
          <p:nvPr>
            <p:ph type="title"/>
          </p:nvPr>
        </p:nvSpPr>
        <p:spPr>
          <a:xfrm>
            <a:off x="1758624" y="707836"/>
            <a:ext cx="16587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Candlestick Pattern Analysis</a:t>
            </a:r>
            <a:endParaRPr/>
          </a:p>
        </p:txBody>
      </p:sp>
      <p:sp>
        <p:nvSpPr>
          <p:cNvPr id="286" name="Google Shape;286;g3075d9b5028_2_29"/>
          <p:cNvSpPr txBox="1"/>
          <p:nvPr/>
        </p:nvSpPr>
        <p:spPr>
          <a:xfrm>
            <a:off x="1370175" y="2836500"/>
            <a:ext cx="493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Hammer</a:t>
            </a:r>
            <a:endParaRPr b="1" sz="3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7" name="Google Shape;287;g3075d9b5028_2_29"/>
          <p:cNvSpPr txBox="1"/>
          <p:nvPr/>
        </p:nvSpPr>
        <p:spPr>
          <a:xfrm>
            <a:off x="1370175" y="3575400"/>
            <a:ext cx="53169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Hammer has a small body and a long lower shadow, which indicates a potential bullish reversal after a downtrend</a:t>
            </a:r>
            <a:endParaRPr b="1" sz="2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8" name="Google Shape;288;g3075d9b5028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9100" y="1563636"/>
            <a:ext cx="6692947" cy="926411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075d9b5028_2_29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3d25cdb2d_0_8"/>
          <p:cNvSpPr txBox="1"/>
          <p:nvPr>
            <p:ph type="title"/>
          </p:nvPr>
        </p:nvSpPr>
        <p:spPr>
          <a:xfrm>
            <a:off x="1758624" y="707836"/>
            <a:ext cx="16587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Candlestick Pattern Analysis</a:t>
            </a:r>
            <a:endParaRPr/>
          </a:p>
        </p:txBody>
      </p:sp>
      <p:sp>
        <p:nvSpPr>
          <p:cNvPr id="295" name="Google Shape;295;g2d3d25cdb2d_0_8"/>
          <p:cNvSpPr txBox="1"/>
          <p:nvPr/>
        </p:nvSpPr>
        <p:spPr>
          <a:xfrm>
            <a:off x="666175" y="3309750"/>
            <a:ext cx="493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Hanging Man</a:t>
            </a:r>
            <a:endParaRPr b="1" sz="3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g2d3d25cdb2d_0_8"/>
          <p:cNvSpPr txBox="1"/>
          <p:nvPr/>
        </p:nvSpPr>
        <p:spPr>
          <a:xfrm>
            <a:off x="664800" y="4048650"/>
            <a:ext cx="5528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The hanging man appears in uptrends and resembles the hammer but may suggest a bearish reversal</a:t>
            </a:r>
            <a:endParaRPr b="1" sz="2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7" name="Google Shape;297;g2d3d25cdb2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00" y="1469911"/>
            <a:ext cx="13187918" cy="926411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d3d25cdb2d_0_8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75d9b5028_2_54"/>
          <p:cNvSpPr txBox="1"/>
          <p:nvPr>
            <p:ph type="title"/>
          </p:nvPr>
        </p:nvSpPr>
        <p:spPr>
          <a:xfrm>
            <a:off x="1758624" y="707836"/>
            <a:ext cx="165870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Candlestick Pattern Analysis</a:t>
            </a:r>
            <a:endParaRPr/>
          </a:p>
          <a:p>
            <a:pPr indent="0" lvl="0" marL="0" rtl="0" algn="ctr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075d9b5028_2_54"/>
          <p:cNvSpPr txBox="1"/>
          <p:nvPr/>
        </p:nvSpPr>
        <p:spPr>
          <a:xfrm>
            <a:off x="442275" y="1383200"/>
            <a:ext cx="935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Bullish and Bearish Engulfing</a:t>
            </a:r>
            <a:endParaRPr b="1" sz="3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5" name="Google Shape;305;g3075d9b5028_2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900" y="2476411"/>
            <a:ext cx="7089337" cy="80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075d9b5028_2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9262" y="2476411"/>
            <a:ext cx="6749557" cy="802631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075d9b5028_2_54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g30fe0c2c29c_4_47"/>
          <p:cNvGrpSpPr/>
          <p:nvPr/>
        </p:nvGrpSpPr>
        <p:grpSpPr>
          <a:xfrm>
            <a:off x="0" y="0"/>
            <a:ext cx="20104096" cy="11308550"/>
            <a:chOff x="0" y="0"/>
            <a:chExt cx="20104096" cy="11308550"/>
          </a:xfrm>
        </p:grpSpPr>
        <p:pic>
          <p:nvPicPr>
            <p:cNvPr id="313" name="Google Shape;313;g30fe0c2c29c_4_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6" cy="1130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g30fe0c2c29c_4_47"/>
            <p:cNvSpPr/>
            <p:nvPr/>
          </p:nvSpPr>
          <p:spPr>
            <a:xfrm>
              <a:off x="0" y="0"/>
              <a:ext cx="311785" cy="4121785"/>
            </a:xfrm>
            <a:custGeom>
              <a:rect b="b" l="l" r="r" t="t"/>
              <a:pathLst>
                <a:path extrusionOk="0" h="4121785" w="311785">
                  <a:moveTo>
                    <a:pt x="311613" y="0"/>
                  </a:moveTo>
                  <a:lnTo>
                    <a:pt x="0" y="0"/>
                  </a:lnTo>
                  <a:lnTo>
                    <a:pt x="0" y="4121340"/>
                  </a:lnTo>
                  <a:lnTo>
                    <a:pt x="311613" y="4121340"/>
                  </a:lnTo>
                  <a:lnTo>
                    <a:pt x="311613" y="0"/>
                  </a:lnTo>
                  <a:close/>
                </a:path>
              </a:pathLst>
            </a:custGeom>
            <a:solidFill>
              <a:srgbClr val="76B8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5" name="Google Shape;315;g30fe0c2c29c_4_47"/>
          <p:cNvSpPr txBox="1"/>
          <p:nvPr>
            <p:ph type="title"/>
          </p:nvPr>
        </p:nvSpPr>
        <p:spPr>
          <a:xfrm>
            <a:off x="1433300" y="2536575"/>
            <a:ext cx="99339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/>
              <a:t>Integration and Insights:</a:t>
            </a:r>
            <a:endParaRPr sz="49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0"/>
              <a:t>Model Analysis + Candlestick Pattern</a:t>
            </a:r>
            <a:endParaRPr sz="40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fe0c2c29c_4_64"/>
          <p:cNvSpPr txBox="1"/>
          <p:nvPr>
            <p:ph type="title"/>
          </p:nvPr>
        </p:nvSpPr>
        <p:spPr>
          <a:xfrm>
            <a:off x="1758624" y="707836"/>
            <a:ext cx="16587000" cy="6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Breaking News - May 2023</a:t>
            </a:r>
            <a:endParaRPr/>
          </a:p>
        </p:txBody>
      </p:sp>
      <p:sp>
        <p:nvSpPr>
          <p:cNvPr id="321" name="Google Shape;321;g30fe0c2c29c_4_64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2" name="Google Shape;322;g30fe0c2c29c_4_64"/>
          <p:cNvSpPr txBox="1"/>
          <p:nvPr/>
        </p:nvSpPr>
        <p:spPr>
          <a:xfrm>
            <a:off x="668350" y="6122725"/>
            <a:ext cx="18767400" cy="4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Nvidia's data center revenue, climbed 14% year over year to a new record, while increasing </a:t>
            </a:r>
            <a:r>
              <a:rPr b="1"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18%</a:t>
            </a:r>
            <a:r>
              <a:rPr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since CQ1 2023, and NVDA's </a:t>
            </a:r>
            <a:r>
              <a:rPr b="1"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leadership</a:t>
            </a:r>
            <a:r>
              <a:rPr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is becoming more undisputable. </a:t>
            </a:r>
            <a:endParaRPr sz="3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The ever-increasing demand to build generative AI tools like </a:t>
            </a:r>
            <a:r>
              <a:rPr b="1"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ChatGPT</a:t>
            </a:r>
            <a:r>
              <a:rPr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fueled the upside likely to translate into </a:t>
            </a:r>
            <a:r>
              <a:rPr b="1"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revenue</a:t>
            </a:r>
            <a:r>
              <a:rPr lang="en-US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and margin upside in the CQ1 result outlook.</a:t>
            </a:r>
            <a:endParaRPr sz="3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3" name="Google Shape;323;g30fe0c2c29c_4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510" y="1468336"/>
            <a:ext cx="11069324" cy="450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f9c024650_0_0"/>
          <p:cNvSpPr txBox="1"/>
          <p:nvPr>
            <p:ph type="title"/>
          </p:nvPr>
        </p:nvSpPr>
        <p:spPr>
          <a:xfrm>
            <a:off x="1758549" y="672986"/>
            <a:ext cx="16587000" cy="6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Stock Price Prediction Analysis</a:t>
            </a:r>
            <a:endParaRPr/>
          </a:p>
        </p:txBody>
      </p:sp>
      <p:sp>
        <p:nvSpPr>
          <p:cNvPr id="329" name="Google Shape;329;g30f9c024650_0_0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0" name="Google Shape;330;g30f9c02465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50" y="1711775"/>
            <a:ext cx="8665275" cy="514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0f9c024650_0_0"/>
          <p:cNvSpPr/>
          <p:nvPr/>
        </p:nvSpPr>
        <p:spPr>
          <a:xfrm>
            <a:off x="4940502" y="4414400"/>
            <a:ext cx="681900" cy="645600"/>
          </a:xfrm>
          <a:prstGeom prst="ellipse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274E13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2" name="Google Shape;332;g30f9c024650_0_0"/>
          <p:cNvSpPr/>
          <p:nvPr/>
        </p:nvSpPr>
        <p:spPr>
          <a:xfrm>
            <a:off x="6444625" y="3025350"/>
            <a:ext cx="681900" cy="645600"/>
          </a:xfrm>
          <a:prstGeom prst="ellipse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274E13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3" name="Google Shape;333;g30f9c024650_0_0"/>
          <p:cNvPicPr preferRelativeResize="0"/>
          <p:nvPr/>
        </p:nvPicPr>
        <p:blipFill rotWithShape="1">
          <a:blip r:embed="rId4">
            <a:alphaModFix/>
          </a:blip>
          <a:srcRect b="288" l="0" r="0" t="288"/>
          <a:stretch/>
        </p:blipFill>
        <p:spPr>
          <a:xfrm>
            <a:off x="8069455" y="8051676"/>
            <a:ext cx="3505550" cy="26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0f9c02465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538" y="8051675"/>
            <a:ext cx="3575068" cy="26775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0f9c024650_0_0"/>
          <p:cNvSpPr txBox="1"/>
          <p:nvPr/>
        </p:nvSpPr>
        <p:spPr>
          <a:xfrm>
            <a:off x="1758550" y="7287150"/>
            <a:ext cx="3864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Three White Soldiers</a:t>
            </a:r>
            <a:endParaRPr sz="25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6" name="Google Shape;336;g30f9c024650_0_0"/>
          <p:cNvSpPr txBox="1"/>
          <p:nvPr/>
        </p:nvSpPr>
        <p:spPr>
          <a:xfrm>
            <a:off x="6855025" y="7287150"/>
            <a:ext cx="6630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Evening</a:t>
            </a:r>
            <a:r>
              <a:rPr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Star &amp; Bearish Harami</a:t>
            </a:r>
            <a:endParaRPr sz="25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7" name="Google Shape;337;g30f9c02465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0598" y="1711775"/>
            <a:ext cx="6742262" cy="51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0f9c024650_0_0"/>
          <p:cNvSpPr/>
          <p:nvPr/>
        </p:nvSpPr>
        <p:spPr>
          <a:xfrm>
            <a:off x="14362474" y="4857700"/>
            <a:ext cx="919200" cy="865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274E13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9" name="Google Shape;339;g30f9c024650_0_0"/>
          <p:cNvSpPr/>
          <p:nvPr/>
        </p:nvSpPr>
        <p:spPr>
          <a:xfrm>
            <a:off x="15577499" y="4857700"/>
            <a:ext cx="919200" cy="865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274E13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0" name="Google Shape;340;g30f9c024650_0_0"/>
          <p:cNvSpPr/>
          <p:nvPr/>
        </p:nvSpPr>
        <p:spPr>
          <a:xfrm>
            <a:off x="8292175" y="2948100"/>
            <a:ext cx="681900" cy="645600"/>
          </a:xfrm>
          <a:prstGeom prst="ellipse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274E13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Google Shape;341;g30f9c024650_0_0"/>
          <p:cNvSpPr/>
          <p:nvPr/>
        </p:nvSpPr>
        <p:spPr>
          <a:xfrm>
            <a:off x="17426349" y="4857700"/>
            <a:ext cx="919200" cy="865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highlight>
                <a:srgbClr val="274E13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2" name="Google Shape;342;g30f9c024650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67225" y="8080725"/>
            <a:ext cx="3505550" cy="261946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0f9c024650_0_0"/>
          <p:cNvSpPr txBox="1"/>
          <p:nvPr/>
        </p:nvSpPr>
        <p:spPr>
          <a:xfrm>
            <a:off x="14362475" y="7287150"/>
            <a:ext cx="3864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nverse</a:t>
            </a:r>
            <a:r>
              <a:rPr lang="en-US" sz="25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Hammer</a:t>
            </a:r>
            <a:endParaRPr sz="25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fe0c2c29c_4_59"/>
          <p:cNvSpPr txBox="1"/>
          <p:nvPr>
            <p:ph type="title"/>
          </p:nvPr>
        </p:nvSpPr>
        <p:spPr>
          <a:xfrm>
            <a:off x="658049" y="340986"/>
            <a:ext cx="16587000" cy="6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 Reversion Integration with Candlestick Pattern</a:t>
            </a:r>
            <a:endParaRPr/>
          </a:p>
        </p:txBody>
      </p:sp>
      <p:sp>
        <p:nvSpPr>
          <p:cNvPr id="349" name="Google Shape;349;g30fe0c2c29c_4_59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0" name="Google Shape;350;g30fe0c2c29c_4_59"/>
          <p:cNvPicPr preferRelativeResize="0"/>
          <p:nvPr/>
        </p:nvPicPr>
        <p:blipFill rotWithShape="1">
          <a:blip r:embed="rId3">
            <a:alphaModFix/>
          </a:blip>
          <a:srcRect b="9782" l="2145" r="2498" t="15310"/>
          <a:stretch/>
        </p:blipFill>
        <p:spPr>
          <a:xfrm>
            <a:off x="6244175" y="1740475"/>
            <a:ext cx="13564551" cy="776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30fe0c2c29c_4_59"/>
          <p:cNvPicPr preferRelativeResize="0"/>
          <p:nvPr/>
        </p:nvPicPr>
        <p:blipFill rotWithShape="1">
          <a:blip r:embed="rId4">
            <a:alphaModFix/>
          </a:blip>
          <a:srcRect b="0" l="64759" r="5347" t="0"/>
          <a:stretch/>
        </p:blipFill>
        <p:spPr>
          <a:xfrm>
            <a:off x="484900" y="1740475"/>
            <a:ext cx="5418240" cy="776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0fe0c2c29c_4_59"/>
          <p:cNvSpPr/>
          <p:nvPr/>
        </p:nvSpPr>
        <p:spPr>
          <a:xfrm>
            <a:off x="4952200" y="3861350"/>
            <a:ext cx="660300" cy="644700"/>
          </a:xfrm>
          <a:prstGeom prst="ellipse">
            <a:avLst/>
          </a:prstGeom>
          <a:noFill/>
          <a:ln cap="flat" cmpd="sng" w="38100">
            <a:solidFill>
              <a:srgbClr val="76B8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42"/>
          <p:cNvGrpSpPr/>
          <p:nvPr/>
        </p:nvGrpSpPr>
        <p:grpSpPr>
          <a:xfrm>
            <a:off x="0" y="0"/>
            <a:ext cx="20104099" cy="11308555"/>
            <a:chOff x="0" y="0"/>
            <a:chExt cx="20104099" cy="11308555"/>
          </a:xfrm>
        </p:grpSpPr>
        <p:pic>
          <p:nvPicPr>
            <p:cNvPr id="358" name="Google Shape;358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1308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8101" y="425537"/>
              <a:ext cx="4683417" cy="16125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f8009331c_6_0"/>
          <p:cNvSpPr txBox="1"/>
          <p:nvPr>
            <p:ph type="title"/>
          </p:nvPr>
        </p:nvSpPr>
        <p:spPr>
          <a:xfrm>
            <a:off x="721074" y="630836"/>
            <a:ext cx="16587000" cy="6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Kalman Filter </a:t>
            </a:r>
            <a:endParaRPr/>
          </a:p>
        </p:txBody>
      </p:sp>
      <p:sp>
        <p:nvSpPr>
          <p:cNvPr id="62" name="Google Shape;62;g30f8009331c_6_0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" name="Google Shape;63;g30f8009331c_6_0"/>
          <p:cNvSpPr txBox="1"/>
          <p:nvPr/>
        </p:nvSpPr>
        <p:spPr>
          <a:xfrm>
            <a:off x="10658700" y="1780350"/>
            <a:ext cx="45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RMSE: $0.8757</a:t>
            </a:r>
            <a:endParaRPr sz="34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" name="Google Shape;64;g30f8009331c_6_0"/>
          <p:cNvSpPr txBox="1"/>
          <p:nvPr/>
        </p:nvSpPr>
        <p:spPr>
          <a:xfrm>
            <a:off x="10658700" y="2934575"/>
            <a:ext cx="8839200" cy="5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# Initial Guess: </a:t>
            </a:r>
            <a:endParaRPr sz="2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param0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US" sz="25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1.05, 0.96, </a:t>
            </a:r>
            <a:r>
              <a:rPr lang="en-US" sz="2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5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5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5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5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25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5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4D4D4"/>
                </a:solidFill>
              </a:rPr>
              <a:t>Key parameters:</a:t>
            </a:r>
            <a:endParaRPr sz="3200">
              <a:solidFill>
                <a:srgbClr val="D4D4D4"/>
              </a:solidFill>
            </a:endParaRPr>
          </a:p>
          <a:p>
            <a:pPr indent="-4127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900"/>
              <a:buChar char="●"/>
            </a:pPr>
            <a:r>
              <a:rPr lang="en-US" sz="3200">
                <a:solidFill>
                  <a:srgbClr val="D4D4D4"/>
                </a:solidFill>
              </a:rPr>
              <a:t>O</a:t>
            </a:r>
            <a:r>
              <a:rPr lang="en-US" sz="3200">
                <a:solidFill>
                  <a:srgbClr val="D4D4D4"/>
                </a:solidFill>
              </a:rPr>
              <a:t>bservation matrix = </a:t>
            </a:r>
            <a:r>
              <a:rPr lang="en-US" sz="3200">
                <a:solidFill>
                  <a:srgbClr val="B5CEA8"/>
                </a:solidFill>
              </a:rPr>
              <a:t>1.05</a:t>
            </a:r>
            <a:r>
              <a:rPr lang="en-US" sz="3200">
                <a:solidFill>
                  <a:srgbClr val="D4D4D4"/>
                </a:solidFill>
              </a:rPr>
              <a:t>; </a:t>
            </a:r>
            <a:endParaRPr sz="3200">
              <a:solidFill>
                <a:srgbClr val="D4D4D4"/>
              </a:solidFill>
            </a:endParaRPr>
          </a:p>
          <a:p>
            <a:pPr indent="-4127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900"/>
              <a:buChar char="●"/>
            </a:pPr>
            <a:r>
              <a:rPr lang="en-US" sz="3200">
                <a:solidFill>
                  <a:srgbClr val="D4D4D4"/>
                </a:solidFill>
              </a:rPr>
              <a:t>State transition matrix = </a:t>
            </a:r>
            <a:r>
              <a:rPr lang="en-US" sz="3200">
                <a:solidFill>
                  <a:srgbClr val="B5CEA8"/>
                </a:solidFill>
              </a:rPr>
              <a:t>0.96</a:t>
            </a:r>
            <a:r>
              <a:rPr lang="en-US" sz="3200">
                <a:solidFill>
                  <a:srgbClr val="D4D4D4"/>
                </a:solidFill>
              </a:rPr>
              <a:t>;</a:t>
            </a:r>
            <a:endParaRPr sz="3200">
              <a:solidFill>
                <a:srgbClr val="D4D4D4"/>
              </a:solidFill>
            </a:endParaRPr>
          </a:p>
          <a:p>
            <a:pPr indent="-4127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900"/>
              <a:buChar char="●"/>
            </a:pPr>
            <a:r>
              <a:rPr lang="en-US" sz="3200">
                <a:solidFill>
                  <a:srgbClr val="D4D4D4"/>
                </a:solidFill>
              </a:rPr>
              <a:t>Observation noise covariance = </a:t>
            </a:r>
            <a:r>
              <a:rPr lang="en-US" sz="2900">
                <a:solidFill>
                  <a:srgbClr val="4EC9B0"/>
                </a:solidFill>
              </a:rPr>
              <a:t>np</a:t>
            </a:r>
            <a:r>
              <a:rPr lang="en-US" sz="2900">
                <a:solidFill>
                  <a:srgbClr val="CCCCCC"/>
                </a:solidFill>
              </a:rPr>
              <a:t>.</a:t>
            </a:r>
            <a:r>
              <a:rPr lang="en-US" sz="2900">
                <a:solidFill>
                  <a:srgbClr val="DCDCAA"/>
                </a:solidFill>
              </a:rPr>
              <a:t>var</a:t>
            </a:r>
            <a:r>
              <a:rPr lang="en-US" sz="2900">
                <a:solidFill>
                  <a:srgbClr val="CCCCCC"/>
                </a:solidFill>
              </a:rPr>
              <a:t>(</a:t>
            </a:r>
            <a:r>
              <a:rPr lang="en-US" sz="2900">
                <a:solidFill>
                  <a:srgbClr val="4FC1FF"/>
                </a:solidFill>
              </a:rPr>
              <a:t>Y</a:t>
            </a:r>
            <a:r>
              <a:rPr lang="en-US" sz="2900">
                <a:solidFill>
                  <a:srgbClr val="CCCCCC"/>
                </a:solidFill>
              </a:rPr>
              <a:t>)</a:t>
            </a:r>
            <a:r>
              <a:rPr lang="en-US" sz="2900">
                <a:solidFill>
                  <a:srgbClr val="DCDCAA"/>
                </a:solidFill>
              </a:rPr>
              <a:t>/</a:t>
            </a:r>
            <a:r>
              <a:rPr lang="en-US" sz="2900">
                <a:solidFill>
                  <a:srgbClr val="B5CEA8"/>
                </a:solidFill>
              </a:rPr>
              <a:t>200</a:t>
            </a:r>
            <a:r>
              <a:rPr lang="en-US" sz="2900">
                <a:solidFill>
                  <a:srgbClr val="D4D4D4"/>
                </a:solidFill>
              </a:rPr>
              <a:t>;</a:t>
            </a:r>
            <a:endParaRPr sz="2900">
              <a:solidFill>
                <a:srgbClr val="D4D4D4"/>
              </a:solidFill>
            </a:endParaRPr>
          </a:p>
          <a:p>
            <a:pPr indent="-4127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900"/>
              <a:buChar char="●"/>
            </a:pPr>
            <a:r>
              <a:rPr lang="en-US" sz="3200">
                <a:solidFill>
                  <a:srgbClr val="D4D4D4"/>
                </a:solidFill>
              </a:rPr>
              <a:t>S</a:t>
            </a:r>
            <a:r>
              <a:rPr lang="en-US" sz="3200">
                <a:solidFill>
                  <a:srgbClr val="D4D4D4"/>
                </a:solidFill>
              </a:rPr>
              <a:t>tate noise covariance = </a:t>
            </a:r>
            <a:r>
              <a:rPr lang="en-US" sz="3200">
                <a:solidFill>
                  <a:srgbClr val="4EC9B0"/>
                </a:solidFill>
              </a:rPr>
              <a:t>np</a:t>
            </a:r>
            <a:r>
              <a:rPr lang="en-US" sz="3200">
                <a:solidFill>
                  <a:srgbClr val="CCCCCC"/>
                </a:solidFill>
              </a:rPr>
              <a:t>.</a:t>
            </a:r>
            <a:r>
              <a:rPr lang="en-US" sz="3200">
                <a:solidFill>
                  <a:srgbClr val="DCDCAA"/>
                </a:solidFill>
              </a:rPr>
              <a:t>var</a:t>
            </a:r>
            <a:r>
              <a:rPr lang="en-US" sz="3200">
                <a:solidFill>
                  <a:srgbClr val="CCCCCC"/>
                </a:solidFill>
              </a:rPr>
              <a:t>(</a:t>
            </a:r>
            <a:r>
              <a:rPr lang="en-US" sz="3200">
                <a:solidFill>
                  <a:srgbClr val="4FC1FF"/>
                </a:solidFill>
              </a:rPr>
              <a:t>Y</a:t>
            </a:r>
            <a:r>
              <a:rPr lang="en-US" sz="3200">
                <a:solidFill>
                  <a:srgbClr val="CCCCCC"/>
                </a:solidFill>
              </a:rPr>
              <a:t>)</a:t>
            </a:r>
            <a:r>
              <a:rPr lang="en-US" sz="3200">
                <a:solidFill>
                  <a:srgbClr val="DCDCAA"/>
                </a:solidFill>
              </a:rPr>
              <a:t>/</a:t>
            </a:r>
            <a:r>
              <a:rPr lang="en-US" sz="3200">
                <a:solidFill>
                  <a:srgbClr val="B5CEA8"/>
                </a:solidFill>
              </a:rPr>
              <a:t>100</a:t>
            </a:r>
            <a:r>
              <a:rPr lang="en-US" sz="3200">
                <a:solidFill>
                  <a:srgbClr val="D4D4D4"/>
                </a:solidFill>
              </a:rPr>
              <a:t>;</a:t>
            </a:r>
            <a:endParaRPr sz="3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" name="Google Shape;65;g30f8009331c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50" y="1780338"/>
            <a:ext cx="9597775" cy="774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70d07704b_0_3"/>
          <p:cNvSpPr txBox="1"/>
          <p:nvPr>
            <p:ph type="title"/>
          </p:nvPr>
        </p:nvSpPr>
        <p:spPr>
          <a:xfrm>
            <a:off x="778700" y="187950"/>
            <a:ext cx="7943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/>
              <a:t>Garch - t  Model</a:t>
            </a:r>
            <a:endParaRPr sz="4950"/>
          </a:p>
        </p:txBody>
      </p:sp>
      <p:sp>
        <p:nvSpPr>
          <p:cNvPr id="71" name="Google Shape;71;g3070d07704b_0_3"/>
          <p:cNvSpPr txBox="1"/>
          <p:nvPr/>
        </p:nvSpPr>
        <p:spPr>
          <a:xfrm>
            <a:off x="9069725" y="6099050"/>
            <a:ext cx="2967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RMSE : 2.86%</a:t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2" name="Google Shape;72;g3070d07704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00" y="6099050"/>
            <a:ext cx="7943101" cy="4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070d07704b_0_3"/>
          <p:cNvSpPr txBox="1"/>
          <p:nvPr/>
        </p:nvSpPr>
        <p:spPr>
          <a:xfrm>
            <a:off x="9069700" y="6921975"/>
            <a:ext cx="83514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param0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0.01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4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g3070d07704b_0_3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5" name="Google Shape;75;g3070d07704b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00" y="1114475"/>
            <a:ext cx="7943101" cy="46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070d07704b_0_3"/>
          <p:cNvSpPr txBox="1"/>
          <p:nvPr/>
        </p:nvSpPr>
        <p:spPr>
          <a:xfrm>
            <a:off x="9069700" y="2447900"/>
            <a:ext cx="83514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param0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10500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0.18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4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" name="Google Shape;77;g3070d07704b_0_3"/>
          <p:cNvSpPr txBox="1"/>
          <p:nvPr/>
        </p:nvSpPr>
        <p:spPr>
          <a:xfrm>
            <a:off x="9069725" y="1488800"/>
            <a:ext cx="2967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RMSE : </a:t>
            </a: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3.61</a:t>
            </a: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Google Shape;78;g3070d07704b_0_3"/>
          <p:cNvSpPr/>
          <p:nvPr/>
        </p:nvSpPr>
        <p:spPr>
          <a:xfrm rot="5400000">
            <a:off x="8958750" y="3869200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g3070d07704b_0_3"/>
          <p:cNvSpPr/>
          <p:nvPr/>
        </p:nvSpPr>
        <p:spPr>
          <a:xfrm rot="5400000">
            <a:off x="10121600" y="3869200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g3070d07704b_0_3"/>
          <p:cNvSpPr/>
          <p:nvPr/>
        </p:nvSpPr>
        <p:spPr>
          <a:xfrm rot="5400000">
            <a:off x="11170625" y="3869200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" name="Google Shape;81;g3070d07704b_0_3"/>
          <p:cNvSpPr/>
          <p:nvPr/>
        </p:nvSpPr>
        <p:spPr>
          <a:xfrm rot="5400000">
            <a:off x="12024975" y="3869200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g3070d07704b_0_3"/>
          <p:cNvSpPr txBox="1"/>
          <p:nvPr/>
        </p:nvSpPr>
        <p:spPr>
          <a:xfrm>
            <a:off x="8901450" y="4797700"/>
            <a:ext cx="1418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Variance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3070d07704b_0_3"/>
          <p:cNvSpPr txBox="1"/>
          <p:nvPr/>
        </p:nvSpPr>
        <p:spPr>
          <a:xfrm>
            <a:off x="10320500" y="4797700"/>
            <a:ext cx="9060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ARCH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g3070d07704b_0_3"/>
          <p:cNvSpPr txBox="1"/>
          <p:nvPr/>
        </p:nvSpPr>
        <p:spPr>
          <a:xfrm>
            <a:off x="11207675" y="4797700"/>
            <a:ext cx="1229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GARCH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g3070d07704b_0_3"/>
          <p:cNvSpPr txBox="1"/>
          <p:nvPr/>
        </p:nvSpPr>
        <p:spPr>
          <a:xfrm>
            <a:off x="12236850" y="4797700"/>
            <a:ext cx="1418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Freedom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g3070d07704b_0_3"/>
          <p:cNvSpPr/>
          <p:nvPr/>
        </p:nvSpPr>
        <p:spPr>
          <a:xfrm rot="10800000">
            <a:off x="9454805" y="7977376"/>
            <a:ext cx="311700" cy="305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g3070d07704b_0_3"/>
          <p:cNvSpPr/>
          <p:nvPr/>
        </p:nvSpPr>
        <p:spPr>
          <a:xfrm rot="10800000">
            <a:off x="10676305" y="7977376"/>
            <a:ext cx="311700" cy="305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g3070d07704b_0_3"/>
          <p:cNvSpPr/>
          <p:nvPr/>
        </p:nvSpPr>
        <p:spPr>
          <a:xfrm rot="10800000">
            <a:off x="12462380" y="7977376"/>
            <a:ext cx="311700" cy="305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g3070d07704b_0_3"/>
          <p:cNvSpPr/>
          <p:nvPr/>
        </p:nvSpPr>
        <p:spPr>
          <a:xfrm rot="3312">
            <a:off x="11666818" y="7977514"/>
            <a:ext cx="311400" cy="305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g3070d07704b_0_3"/>
          <p:cNvSpPr txBox="1"/>
          <p:nvPr/>
        </p:nvSpPr>
        <p:spPr>
          <a:xfrm>
            <a:off x="12131700" y="8379575"/>
            <a:ext cx="1229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extreme    value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" name="Google Shape;91;g3070d07704b_0_3"/>
          <p:cNvSpPr txBox="1"/>
          <p:nvPr/>
        </p:nvSpPr>
        <p:spPr>
          <a:xfrm>
            <a:off x="10319850" y="8458625"/>
            <a:ext cx="2752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   Past Data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g3070d07704b_0_3"/>
          <p:cNvSpPr txBox="1"/>
          <p:nvPr/>
        </p:nvSpPr>
        <p:spPr>
          <a:xfrm>
            <a:off x="9170900" y="8458625"/>
            <a:ext cx="1505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 level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fluctuation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75d9b5028_5_4"/>
          <p:cNvSpPr txBox="1"/>
          <p:nvPr>
            <p:ph type="title"/>
          </p:nvPr>
        </p:nvSpPr>
        <p:spPr>
          <a:xfrm>
            <a:off x="773750" y="329000"/>
            <a:ext cx="106566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950"/>
              <a:t>Garch - Mixture Model </a:t>
            </a:r>
            <a:endParaRPr sz="4950"/>
          </a:p>
        </p:txBody>
      </p:sp>
      <p:sp>
        <p:nvSpPr>
          <p:cNvPr id="98" name="Google Shape;98;g3075d9b5028_5_4"/>
          <p:cNvSpPr txBox="1"/>
          <p:nvPr/>
        </p:nvSpPr>
        <p:spPr>
          <a:xfrm>
            <a:off x="13353163" y="9372225"/>
            <a:ext cx="2804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RMSE : 3.07%</a:t>
            </a:r>
            <a:endParaRPr sz="28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9" name="Google Shape;99;g3075d9b5028_5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963" y="1103000"/>
            <a:ext cx="9695026" cy="553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075d9b5028_5_4"/>
          <p:cNvSpPr txBox="1"/>
          <p:nvPr/>
        </p:nvSpPr>
        <p:spPr>
          <a:xfrm>
            <a:off x="518475" y="6798525"/>
            <a:ext cx="85149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param0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0.65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0.01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0.85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0.01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1.2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0.6</a:t>
            </a:r>
            <a:r>
              <a:rPr lang="en-US" sz="24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4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g3075d9b5028_5_4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" name="Google Shape;102;g3075d9b5028_5_4"/>
          <p:cNvSpPr txBox="1"/>
          <p:nvPr/>
        </p:nvSpPr>
        <p:spPr>
          <a:xfrm>
            <a:off x="10225975" y="6798525"/>
            <a:ext cx="90588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param0 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) /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1250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 0.25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 0.72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 0.005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 1.02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 0.015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1.05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 0.53</a:t>
            </a:r>
            <a:r>
              <a:rPr lang="en-US" sz="24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4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" name="Google Shape;103;g3075d9b5028_5_4"/>
          <p:cNvSpPr txBox="1"/>
          <p:nvPr/>
        </p:nvSpPr>
        <p:spPr>
          <a:xfrm>
            <a:off x="3275925" y="98942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RMSE : 3.80%</a:t>
            </a:r>
            <a:endParaRPr sz="28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g3075d9b5028_5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75" y="1103000"/>
            <a:ext cx="9559550" cy="55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075d9b5028_5_4"/>
          <p:cNvSpPr/>
          <p:nvPr/>
        </p:nvSpPr>
        <p:spPr>
          <a:xfrm rot="5400000">
            <a:off x="7426575" y="8000200"/>
            <a:ext cx="1785000" cy="429000"/>
          </a:xfrm>
          <a:prstGeom prst="rightArrow">
            <a:avLst>
              <a:gd fmla="val 16474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6" name="Google Shape;106;g3075d9b5028_5_4"/>
          <p:cNvSpPr/>
          <p:nvPr/>
        </p:nvSpPr>
        <p:spPr>
          <a:xfrm rot="5400000">
            <a:off x="438750" y="8240925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" name="Google Shape;107;g3075d9b5028_5_4"/>
          <p:cNvSpPr/>
          <p:nvPr/>
        </p:nvSpPr>
        <p:spPr>
          <a:xfrm rot="5400000">
            <a:off x="1487775" y="8240925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8" name="Google Shape;108;g3075d9b5028_5_4"/>
          <p:cNvSpPr/>
          <p:nvPr/>
        </p:nvSpPr>
        <p:spPr>
          <a:xfrm rot="5400000">
            <a:off x="6545125" y="8240925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g3075d9b5028_5_4"/>
          <p:cNvSpPr txBox="1"/>
          <p:nvPr/>
        </p:nvSpPr>
        <p:spPr>
          <a:xfrm>
            <a:off x="7761500" y="9169425"/>
            <a:ext cx="1418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Variance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g3075d9b5028_5_4"/>
          <p:cNvSpPr txBox="1"/>
          <p:nvPr/>
        </p:nvSpPr>
        <p:spPr>
          <a:xfrm>
            <a:off x="637650" y="9169425"/>
            <a:ext cx="9060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ARCH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" name="Google Shape;111;g3075d9b5028_5_4"/>
          <p:cNvSpPr txBox="1"/>
          <p:nvPr/>
        </p:nvSpPr>
        <p:spPr>
          <a:xfrm>
            <a:off x="1524825" y="9169425"/>
            <a:ext cx="1229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GARCH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g3075d9b5028_5_4"/>
          <p:cNvSpPr txBox="1"/>
          <p:nvPr/>
        </p:nvSpPr>
        <p:spPr>
          <a:xfrm>
            <a:off x="6691275" y="9169425"/>
            <a:ext cx="1418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 Value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g3075d9b5028_5_4"/>
          <p:cNvSpPr/>
          <p:nvPr/>
        </p:nvSpPr>
        <p:spPr>
          <a:xfrm rot="5400000">
            <a:off x="2394688" y="8240925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g3075d9b5028_5_4"/>
          <p:cNvSpPr/>
          <p:nvPr/>
        </p:nvSpPr>
        <p:spPr>
          <a:xfrm rot="5400000">
            <a:off x="3416300" y="8240925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g3075d9b5028_5_4"/>
          <p:cNvSpPr/>
          <p:nvPr/>
        </p:nvSpPr>
        <p:spPr>
          <a:xfrm rot="5400000">
            <a:off x="4451625" y="8240925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g3075d9b5028_5_4"/>
          <p:cNvSpPr/>
          <p:nvPr/>
        </p:nvSpPr>
        <p:spPr>
          <a:xfrm rot="5400000">
            <a:off x="5498363" y="8240925"/>
            <a:ext cx="1303800" cy="429000"/>
          </a:xfrm>
          <a:prstGeom prst="rightArrow">
            <a:avLst>
              <a:gd fmla="val 17075" name="adj1"/>
              <a:gd fmla="val 401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g3075d9b5028_5_4"/>
          <p:cNvSpPr txBox="1"/>
          <p:nvPr/>
        </p:nvSpPr>
        <p:spPr>
          <a:xfrm>
            <a:off x="2594638" y="9169425"/>
            <a:ext cx="1229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Mean1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g3075d9b5028_5_4"/>
          <p:cNvSpPr txBox="1"/>
          <p:nvPr/>
        </p:nvSpPr>
        <p:spPr>
          <a:xfrm>
            <a:off x="4569900" y="9169425"/>
            <a:ext cx="1229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Mean2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g3075d9b5028_5_4"/>
          <p:cNvSpPr txBox="1"/>
          <p:nvPr/>
        </p:nvSpPr>
        <p:spPr>
          <a:xfrm>
            <a:off x="3753675" y="9169425"/>
            <a:ext cx="629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V1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g3075d9b5028_5_4"/>
          <p:cNvSpPr txBox="1"/>
          <p:nvPr/>
        </p:nvSpPr>
        <p:spPr>
          <a:xfrm>
            <a:off x="5865550" y="9169425"/>
            <a:ext cx="5466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V2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g3075d9b5028_5_4"/>
          <p:cNvSpPr/>
          <p:nvPr/>
        </p:nvSpPr>
        <p:spPr>
          <a:xfrm rot="10800000">
            <a:off x="10608255" y="7834951"/>
            <a:ext cx="311700" cy="305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g3075d9b5028_5_4"/>
          <p:cNvSpPr/>
          <p:nvPr/>
        </p:nvSpPr>
        <p:spPr>
          <a:xfrm rot="3312">
            <a:off x="11598768" y="7803664"/>
            <a:ext cx="311400" cy="305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" name="Google Shape;123;g3075d9b5028_5_4"/>
          <p:cNvSpPr/>
          <p:nvPr/>
        </p:nvSpPr>
        <p:spPr>
          <a:xfrm rot="10800000">
            <a:off x="12888030" y="7834951"/>
            <a:ext cx="311700" cy="305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g3075d9b5028_5_4"/>
          <p:cNvSpPr/>
          <p:nvPr/>
        </p:nvSpPr>
        <p:spPr>
          <a:xfrm rot="3312">
            <a:off x="14000018" y="7803664"/>
            <a:ext cx="311400" cy="305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g3075d9b5028_5_4"/>
          <p:cNvSpPr/>
          <p:nvPr/>
        </p:nvSpPr>
        <p:spPr>
          <a:xfrm rot="3312">
            <a:off x="15248668" y="7803664"/>
            <a:ext cx="311400" cy="305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6" name="Google Shape;126;g3075d9b5028_5_4"/>
          <p:cNvSpPr/>
          <p:nvPr/>
        </p:nvSpPr>
        <p:spPr>
          <a:xfrm rot="10800000">
            <a:off x="16401280" y="7834951"/>
            <a:ext cx="311700" cy="305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" name="Google Shape;127;g3075d9b5028_5_4"/>
          <p:cNvSpPr/>
          <p:nvPr/>
        </p:nvSpPr>
        <p:spPr>
          <a:xfrm rot="10800000">
            <a:off x="17554180" y="7834951"/>
            <a:ext cx="311700" cy="305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g3075d9b5028_5_4"/>
          <p:cNvSpPr/>
          <p:nvPr/>
        </p:nvSpPr>
        <p:spPr>
          <a:xfrm rot="10800000">
            <a:off x="18479830" y="7424026"/>
            <a:ext cx="311700" cy="305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g3075d9b5028_5_4"/>
          <p:cNvSpPr txBox="1"/>
          <p:nvPr/>
        </p:nvSpPr>
        <p:spPr>
          <a:xfrm>
            <a:off x="12662225" y="8355475"/>
            <a:ext cx="1868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Short Term Accuracy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g3075d9b5028_5_4"/>
          <p:cNvSpPr txBox="1"/>
          <p:nvPr/>
        </p:nvSpPr>
        <p:spPr>
          <a:xfrm>
            <a:off x="15248675" y="8270825"/>
            <a:ext cx="19533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Smoothing the Model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Large Swing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g3075d9b5028_5_4"/>
          <p:cNvSpPr txBox="1"/>
          <p:nvPr/>
        </p:nvSpPr>
        <p:spPr>
          <a:xfrm>
            <a:off x="17255925" y="8294975"/>
            <a:ext cx="1157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Reduce Weight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g3075d9b5028_5_4"/>
          <p:cNvSpPr txBox="1"/>
          <p:nvPr/>
        </p:nvSpPr>
        <p:spPr>
          <a:xfrm>
            <a:off x="10519975" y="8355475"/>
            <a:ext cx="1868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Past Data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fluctuation</a:t>
            </a:r>
            <a:endParaRPr sz="19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35"/>
          <p:cNvGrpSpPr/>
          <p:nvPr/>
        </p:nvGrpSpPr>
        <p:grpSpPr>
          <a:xfrm>
            <a:off x="0" y="0"/>
            <a:ext cx="20104099" cy="11308550"/>
            <a:chOff x="0" y="0"/>
            <a:chExt cx="20104099" cy="11308550"/>
          </a:xfrm>
        </p:grpSpPr>
        <p:pic>
          <p:nvPicPr>
            <p:cNvPr id="138" name="Google Shape;13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130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35"/>
            <p:cNvSpPr/>
            <p:nvPr/>
          </p:nvSpPr>
          <p:spPr>
            <a:xfrm>
              <a:off x="0" y="0"/>
              <a:ext cx="311785" cy="4121785"/>
            </a:xfrm>
            <a:custGeom>
              <a:rect b="b" l="l" r="r" t="t"/>
              <a:pathLst>
                <a:path extrusionOk="0" h="4121785" w="311785">
                  <a:moveTo>
                    <a:pt x="311613" y="0"/>
                  </a:moveTo>
                  <a:lnTo>
                    <a:pt x="0" y="0"/>
                  </a:lnTo>
                  <a:lnTo>
                    <a:pt x="0" y="4121340"/>
                  </a:lnTo>
                  <a:lnTo>
                    <a:pt x="311613" y="4121340"/>
                  </a:lnTo>
                  <a:lnTo>
                    <a:pt x="311613" y="0"/>
                  </a:lnTo>
                  <a:close/>
                </a:path>
              </a:pathLst>
            </a:custGeom>
            <a:solidFill>
              <a:srgbClr val="76B8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0" name="Google Shape;140;p35"/>
          <p:cNvSpPr txBox="1"/>
          <p:nvPr>
            <p:ph type="title"/>
          </p:nvPr>
        </p:nvSpPr>
        <p:spPr>
          <a:xfrm>
            <a:off x="933075" y="2647725"/>
            <a:ext cx="127023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/>
              <a:t>Stock Trend Identification:</a:t>
            </a:r>
            <a:endParaRPr sz="49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50"/>
          </a:p>
          <a:p>
            <a:pPr indent="-542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50"/>
              <a:buChar char="-"/>
            </a:pPr>
            <a:r>
              <a:rPr lang="en-US" sz="4950"/>
              <a:t>- Mean Reversion Strategy</a:t>
            </a:r>
            <a:endParaRPr sz="4950"/>
          </a:p>
          <a:p>
            <a:pPr indent="-542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50"/>
              <a:buChar char="-"/>
            </a:pPr>
            <a:r>
              <a:t/>
            </a:r>
            <a:endParaRPr sz="4950"/>
          </a:p>
          <a:p>
            <a:pPr indent="-542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50"/>
              <a:buChar char="-"/>
            </a:pPr>
            <a:r>
              <a:rPr lang="en-US" sz="4950"/>
              <a:t>- Oscillators </a:t>
            </a:r>
            <a:endParaRPr sz="49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f8009331c_4_46"/>
          <p:cNvSpPr/>
          <p:nvPr/>
        </p:nvSpPr>
        <p:spPr>
          <a:xfrm>
            <a:off x="0" y="0"/>
            <a:ext cx="311785" cy="4121785"/>
          </a:xfrm>
          <a:custGeom>
            <a:rect b="b" l="l" r="r" t="t"/>
            <a:pathLst>
              <a:path extrusionOk="0" h="4121785" w="311785">
                <a:moveTo>
                  <a:pt x="311613" y="0"/>
                </a:moveTo>
                <a:lnTo>
                  <a:pt x="0" y="0"/>
                </a:lnTo>
                <a:lnTo>
                  <a:pt x="0" y="4121340"/>
                </a:lnTo>
                <a:lnTo>
                  <a:pt x="311613" y="4121340"/>
                </a:lnTo>
                <a:lnTo>
                  <a:pt x="311613" y="0"/>
                </a:lnTo>
                <a:close/>
              </a:path>
            </a:pathLst>
          </a:custGeom>
          <a:solidFill>
            <a:srgbClr val="76B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6" name="Google Shape;146;g30f8009331c_4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775" y="6326350"/>
            <a:ext cx="5429400" cy="8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0f8009331c_4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3850" y="570550"/>
            <a:ext cx="8395900" cy="46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0f8009331c_4_46"/>
          <p:cNvSpPr txBox="1"/>
          <p:nvPr/>
        </p:nvSpPr>
        <p:spPr>
          <a:xfrm>
            <a:off x="568725" y="310825"/>
            <a:ext cx="10452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5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Stock Trend Identification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149" name="Google Shape;149;g30f8009331c_4_46"/>
          <p:cNvSpPr/>
          <p:nvPr/>
        </p:nvSpPr>
        <p:spPr>
          <a:xfrm>
            <a:off x="761325" y="1444825"/>
            <a:ext cx="405300" cy="3870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g30f8009331c_4_46"/>
          <p:cNvSpPr txBox="1"/>
          <p:nvPr/>
        </p:nvSpPr>
        <p:spPr>
          <a:xfrm>
            <a:off x="1411375" y="1165075"/>
            <a:ext cx="8639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29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50"/>
              <a:buChar char="-"/>
            </a:pPr>
            <a:r>
              <a:rPr b="1" lang="en-US" sz="4950">
                <a:solidFill>
                  <a:schemeClr val="lt1"/>
                </a:solidFill>
              </a:rPr>
              <a:t>Mean Reversion Strategy</a:t>
            </a:r>
            <a:endParaRPr/>
          </a:p>
        </p:txBody>
      </p:sp>
      <p:sp>
        <p:nvSpPr>
          <p:cNvPr id="151" name="Google Shape;151;g30f8009331c_4_46"/>
          <p:cNvSpPr txBox="1"/>
          <p:nvPr/>
        </p:nvSpPr>
        <p:spPr>
          <a:xfrm>
            <a:off x="1843000" y="2137413"/>
            <a:ext cx="3463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50">
                <a:solidFill>
                  <a:schemeClr val="lt1"/>
                </a:solidFill>
              </a:rPr>
              <a:t>Definition: </a:t>
            </a:r>
            <a:endParaRPr sz="4950">
              <a:solidFill>
                <a:schemeClr val="lt1"/>
              </a:solidFill>
            </a:endParaRPr>
          </a:p>
        </p:txBody>
      </p:sp>
      <p:sp>
        <p:nvSpPr>
          <p:cNvPr id="152" name="Google Shape;152;g30f8009331c_4_46"/>
          <p:cNvSpPr/>
          <p:nvPr/>
        </p:nvSpPr>
        <p:spPr>
          <a:xfrm>
            <a:off x="1166625" y="2417163"/>
            <a:ext cx="405300" cy="387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g30f8009331c_4_46"/>
          <p:cNvSpPr/>
          <p:nvPr/>
        </p:nvSpPr>
        <p:spPr>
          <a:xfrm>
            <a:off x="4890750" y="5864373"/>
            <a:ext cx="1877700" cy="1923600"/>
          </a:xfrm>
          <a:prstGeom prst="ellipse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4" name="Google Shape;154;g30f8009331c_4_46"/>
          <p:cNvSpPr/>
          <p:nvPr/>
        </p:nvSpPr>
        <p:spPr>
          <a:xfrm>
            <a:off x="7073525" y="5864350"/>
            <a:ext cx="1877700" cy="19236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g30f8009331c_4_46"/>
          <p:cNvSpPr txBox="1"/>
          <p:nvPr/>
        </p:nvSpPr>
        <p:spPr>
          <a:xfrm>
            <a:off x="3072325" y="4816175"/>
            <a:ext cx="6828300" cy="646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 Upper Bound :Mid price + Spread</a:t>
            </a:r>
            <a:endParaRPr b="1" sz="3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6" name="Google Shape;156;g30f8009331c_4_46"/>
          <p:cNvSpPr txBox="1"/>
          <p:nvPr/>
        </p:nvSpPr>
        <p:spPr>
          <a:xfrm>
            <a:off x="9256300" y="6041200"/>
            <a:ext cx="2330100" cy="1569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M</a:t>
            </a:r>
            <a:r>
              <a:rPr b="1" lang="en-US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oving </a:t>
            </a:r>
            <a:endParaRPr b="1" sz="3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Standard </a:t>
            </a:r>
            <a:endParaRPr b="1" sz="3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Deviation</a:t>
            </a:r>
            <a:endParaRPr/>
          </a:p>
        </p:txBody>
      </p:sp>
      <p:sp>
        <p:nvSpPr>
          <p:cNvPr id="157" name="Google Shape;157;g30f8009331c_4_46"/>
          <p:cNvSpPr txBox="1"/>
          <p:nvPr/>
        </p:nvSpPr>
        <p:spPr>
          <a:xfrm>
            <a:off x="654625" y="6260888"/>
            <a:ext cx="2417700" cy="11082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SMA</a:t>
            </a:r>
            <a:endParaRPr b="1" sz="3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EMA</a:t>
            </a:r>
            <a:endParaRPr b="1" sz="3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8" name="Google Shape;158;g30f8009331c_4_46"/>
          <p:cNvSpPr txBox="1"/>
          <p:nvPr/>
        </p:nvSpPr>
        <p:spPr>
          <a:xfrm>
            <a:off x="2898050" y="8167288"/>
            <a:ext cx="6828300" cy="646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 Lower Bound :Mid price - Spread</a:t>
            </a:r>
            <a:endParaRPr b="1" sz="3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30f8009331c_4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800" y="2722100"/>
            <a:ext cx="13647150" cy="58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0f8009331c_4_224"/>
          <p:cNvSpPr txBox="1"/>
          <p:nvPr/>
        </p:nvSpPr>
        <p:spPr>
          <a:xfrm>
            <a:off x="1800850" y="1427550"/>
            <a:ext cx="34419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50">
                <a:solidFill>
                  <a:schemeClr val="lt1"/>
                </a:solidFill>
              </a:rPr>
              <a:t>Limitations</a:t>
            </a:r>
            <a:r>
              <a:rPr b="1" lang="en-US" sz="4550">
                <a:solidFill>
                  <a:schemeClr val="lt1"/>
                </a:solidFill>
              </a:rPr>
              <a:t> </a:t>
            </a:r>
            <a:endParaRPr sz="4550">
              <a:solidFill>
                <a:schemeClr val="lt1"/>
              </a:solidFill>
            </a:endParaRPr>
          </a:p>
        </p:txBody>
      </p:sp>
      <p:sp>
        <p:nvSpPr>
          <p:cNvPr id="165" name="Google Shape;165;g30f8009331c_4_224"/>
          <p:cNvSpPr/>
          <p:nvPr/>
        </p:nvSpPr>
        <p:spPr>
          <a:xfrm>
            <a:off x="1167150" y="1676550"/>
            <a:ext cx="405300" cy="387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g30f8009331c_4_224"/>
          <p:cNvSpPr txBox="1"/>
          <p:nvPr/>
        </p:nvSpPr>
        <p:spPr>
          <a:xfrm>
            <a:off x="579175" y="311550"/>
            <a:ext cx="8639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29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50"/>
              <a:buChar char="-"/>
            </a:pPr>
            <a:r>
              <a:rPr b="1" lang="en-US" sz="4950">
                <a:solidFill>
                  <a:schemeClr val="lt1"/>
                </a:solidFill>
              </a:rPr>
              <a:t>Mean Reversion Strategy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f8009331c_4_234"/>
          <p:cNvSpPr txBox="1"/>
          <p:nvPr/>
        </p:nvSpPr>
        <p:spPr>
          <a:xfrm>
            <a:off x="1810025" y="1107900"/>
            <a:ext cx="11206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50">
                <a:solidFill>
                  <a:schemeClr val="lt1"/>
                </a:solidFill>
              </a:rPr>
              <a:t>Improvement:  </a:t>
            </a:r>
            <a:r>
              <a:rPr b="1" lang="en-US" sz="3950">
                <a:solidFill>
                  <a:schemeClr val="lt1"/>
                </a:solidFill>
              </a:rPr>
              <a:t>MA Crossover Strategy</a:t>
            </a:r>
            <a:endParaRPr sz="4950">
              <a:solidFill>
                <a:schemeClr val="lt1"/>
              </a:solidFill>
            </a:endParaRPr>
          </a:p>
        </p:txBody>
      </p:sp>
      <p:sp>
        <p:nvSpPr>
          <p:cNvPr id="172" name="Google Shape;172;g30f8009331c_4_234"/>
          <p:cNvSpPr/>
          <p:nvPr/>
        </p:nvSpPr>
        <p:spPr>
          <a:xfrm>
            <a:off x="984263" y="1387638"/>
            <a:ext cx="405300" cy="387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" name="Google Shape;173;g30f8009331c_4_234"/>
          <p:cNvSpPr txBox="1"/>
          <p:nvPr/>
        </p:nvSpPr>
        <p:spPr>
          <a:xfrm>
            <a:off x="579175" y="311550"/>
            <a:ext cx="8639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29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50"/>
              <a:buChar char="-"/>
            </a:pPr>
            <a:r>
              <a:rPr b="1" lang="en-US" sz="4950">
                <a:solidFill>
                  <a:schemeClr val="lt1"/>
                </a:solidFill>
              </a:rPr>
              <a:t>Mean Reversion Strategy</a:t>
            </a:r>
            <a:endParaRPr/>
          </a:p>
        </p:txBody>
      </p:sp>
      <p:sp>
        <p:nvSpPr>
          <p:cNvPr id="174" name="Google Shape;174;g30f8009331c_4_234"/>
          <p:cNvSpPr txBox="1"/>
          <p:nvPr>
            <p:ph type="title"/>
          </p:nvPr>
        </p:nvSpPr>
        <p:spPr>
          <a:xfrm>
            <a:off x="1634075" y="2243700"/>
            <a:ext cx="8471100" cy="12159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SMA20 &amp; SMA50: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identify rising or falling trend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0f8009331c_4_234"/>
          <p:cNvSpPr txBox="1"/>
          <p:nvPr/>
        </p:nvSpPr>
        <p:spPr>
          <a:xfrm>
            <a:off x="1679375" y="5509975"/>
            <a:ext cx="8471100" cy="5656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chemeClr val="dk1"/>
                </a:solidFill>
              </a:rPr>
              <a:t>When SMA20 &gt; SMA50, </a:t>
            </a:r>
            <a:endParaRPr sz="3950"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chemeClr val="dk1"/>
                </a:solidFill>
              </a:rPr>
              <a:t>if Z-score lower than</a:t>
            </a:r>
            <a:endParaRPr sz="3950"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chemeClr val="dk1"/>
                </a:solidFill>
              </a:rPr>
              <a:t>                 -z_threshold), </a:t>
            </a:r>
            <a:endParaRPr sz="3950">
              <a:solidFill>
                <a:schemeClr val="dk1"/>
              </a:solidFill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chemeClr val="dk1"/>
                </a:solidFill>
              </a:rPr>
              <a:t>generate a buy signal</a:t>
            </a:r>
            <a:endParaRPr sz="3950">
              <a:solidFill>
                <a:schemeClr val="dk1"/>
              </a:solidFill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chemeClr val="dk1"/>
                </a:solidFill>
              </a:rPr>
              <a:t>when SMA20 &lt; SMA50, </a:t>
            </a:r>
            <a:endParaRPr sz="3950"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chemeClr val="dk1"/>
                </a:solidFill>
              </a:rPr>
              <a:t>if Z-score higher than </a:t>
            </a:r>
            <a:endParaRPr sz="395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chemeClr val="dk1"/>
                </a:solidFill>
              </a:rPr>
              <a:t>                  z_threshold), </a:t>
            </a:r>
            <a:endParaRPr sz="3950">
              <a:solidFill>
                <a:schemeClr val="dk1"/>
              </a:solidFill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chemeClr val="dk1"/>
                </a:solidFill>
              </a:rPr>
              <a:t>generate a sell signal</a:t>
            </a:r>
            <a:endParaRPr sz="3950">
              <a:solidFill>
                <a:schemeClr val="dk1"/>
              </a:solidFill>
            </a:endParaRPr>
          </a:p>
        </p:txBody>
      </p:sp>
      <p:sp>
        <p:nvSpPr>
          <p:cNvPr id="176" name="Google Shape;176;g30f8009331c_4_234"/>
          <p:cNvSpPr txBox="1"/>
          <p:nvPr/>
        </p:nvSpPr>
        <p:spPr>
          <a:xfrm>
            <a:off x="1679375" y="3872900"/>
            <a:ext cx="8471100" cy="14007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50">
                <a:solidFill>
                  <a:schemeClr val="lt1"/>
                </a:solidFill>
              </a:rPr>
              <a:t>Z-score condition: </a:t>
            </a:r>
            <a:endParaRPr b="1" sz="395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50">
                <a:solidFill>
                  <a:schemeClr val="lt1"/>
                </a:solidFill>
              </a:rPr>
              <a:t>  callback stage</a:t>
            </a:r>
            <a:endParaRPr b="1" sz="3950">
              <a:solidFill>
                <a:schemeClr val="lt1"/>
              </a:solidFill>
            </a:endParaRPr>
          </a:p>
        </p:txBody>
      </p:sp>
      <p:sp>
        <p:nvSpPr>
          <p:cNvPr id="177" name="Google Shape;177;g30f8009331c_4_234"/>
          <p:cNvSpPr/>
          <p:nvPr/>
        </p:nvSpPr>
        <p:spPr>
          <a:xfrm>
            <a:off x="1352825" y="1967950"/>
            <a:ext cx="640200" cy="5976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Verdana"/>
                <a:ea typeface="Verdana"/>
                <a:cs typeface="Verdana"/>
                <a:sym typeface="Verdana"/>
              </a:rPr>
              <a:t>1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g30f8009331c_4_234"/>
          <p:cNvSpPr/>
          <p:nvPr/>
        </p:nvSpPr>
        <p:spPr>
          <a:xfrm>
            <a:off x="1227825" y="3653613"/>
            <a:ext cx="640200" cy="5976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Verdana"/>
                <a:ea typeface="Verdana"/>
                <a:cs typeface="Verdana"/>
                <a:sym typeface="Verdana"/>
              </a:rPr>
              <a:t>2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9" name="Google Shape;179;g30f8009331c_4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150" y="5559038"/>
            <a:ext cx="9260875" cy="5558675"/>
          </a:xfrm>
          <a:prstGeom prst="rect">
            <a:avLst/>
          </a:prstGeom>
          <a:noFill/>
          <a:ln cap="flat" cmpd="sng" w="762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2024-09-30T23:03:16Z</dcterms:created>
  <dc:creator>Sophie Nguyen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2024-09-30T00:00:00Z</vt:filetime>
  </property>
</Properties>
</file>